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bril Fatface" charset="1" panose="02000503000000020003"/>
      <p:regular r:id="rId21"/>
    </p:embeddedFont>
    <p:embeddedFont>
      <p:font typeface="Roboto" charset="1" panose="02000000000000000000"/>
      <p:regular r:id="rId22"/>
    </p:embeddedFont>
    <p:embeddedFont>
      <p:font typeface="Trocchi" charset="1" panose="00000500000000000000"/>
      <p:regular r:id="rId23"/>
    </p:embeddedFont>
    <p:embeddedFont>
      <p:font typeface="Roboto Bold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4471" y="6535677"/>
            <a:ext cx="5359059" cy="643670"/>
            <a:chOff x="0" y="0"/>
            <a:chExt cx="9108599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9870" cy="1107440"/>
            </a:xfrm>
            <a:custGeom>
              <a:avLst/>
              <a:gdLst/>
              <a:ahLst/>
              <a:cxnLst/>
              <a:rect r="r" b="b" t="t" l="l"/>
              <a:pathLst>
                <a:path h="1107440" w="910987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2680783" y="2784111"/>
            <a:ext cx="12926434" cy="34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7"/>
              </a:lnSpc>
            </a:pPr>
            <a:r>
              <a:rPr lang="en-US" sz="20048">
                <a:solidFill>
                  <a:srgbClr val="000000"/>
                </a:solidFill>
                <a:latin typeface="Abril Fatface"/>
              </a:rPr>
              <a:t>Iteration 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3412" y="6617482"/>
            <a:ext cx="5741176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PORTFOLIO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</a:t>
            </a:r>
            <a:r>
              <a:rPr lang="en-US" sz="1800">
                <a:solidFill>
                  <a:srgbClr val="000000"/>
                </a:solidFill>
                <a:latin typeface="Roboto"/>
              </a:rPr>
              <a:t> MAY,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 / 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163262" y="3373939"/>
            <a:ext cx="5096038" cy="4462093"/>
            <a:chOff x="0" y="0"/>
            <a:chExt cx="6794718" cy="59494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11954" t="0" r="11954" b="0"/>
            <a:stretch>
              <a:fillRect/>
            </a:stretch>
          </p:blipFill>
          <p:spPr>
            <a:xfrm flipH="false" flipV="false">
              <a:off x="0" y="0"/>
              <a:ext cx="6794718" cy="594945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028700" y="3373939"/>
            <a:ext cx="5096038" cy="4462093"/>
            <a:chOff x="0" y="0"/>
            <a:chExt cx="6794718" cy="594945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11954" t="0" r="11954" b="0"/>
            <a:stretch>
              <a:fillRect/>
            </a:stretch>
          </p:blipFill>
          <p:spPr>
            <a:xfrm flipH="false" flipV="false">
              <a:off x="0" y="0"/>
              <a:ext cx="6794718" cy="5949457"/>
            </a:xfrm>
            <a:prstGeom prst="rect">
              <a:avLst/>
            </a:prstGeom>
          </p:spPr>
        </p:pic>
      </p:grpSp>
      <p:sp>
        <p:nvSpPr>
          <p:cNvPr name="AutoShape 13" id="13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6644518" y="3036221"/>
            <a:ext cx="4998963" cy="514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oboto"/>
              </a:rPr>
              <a:t>Our project team has identified several key risks that could impact the development and deployment of our software. To manage these risks effectively, we have adopted a proactive risk management approach.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12104" y="1686954"/>
            <a:ext cx="11863791" cy="97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2"/>
              </a:lnSpc>
            </a:pPr>
            <a:r>
              <a:rPr lang="en-US" sz="5701">
                <a:solidFill>
                  <a:srgbClr val="000000"/>
                </a:solidFill>
                <a:latin typeface="Abril Fatface"/>
              </a:rPr>
              <a:t>RISK MANAGEMNENT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4745" y="225814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2645309" y="3640077"/>
            <a:ext cx="3569628" cy="4462093"/>
            <a:chOff x="0" y="0"/>
            <a:chExt cx="4759504" cy="59494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3350" t="0" r="23350" b="0"/>
            <a:stretch>
              <a:fillRect/>
            </a:stretch>
          </p:blipFill>
          <p:spPr>
            <a:xfrm flipH="false" flipV="false">
              <a:off x="0" y="0"/>
              <a:ext cx="4759504" cy="5949457"/>
            </a:xfrm>
            <a:prstGeom prst="rect">
              <a:avLst/>
            </a:prstGeom>
          </p:spPr>
        </p:pic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95132" y="1495425"/>
          <a:ext cx="10066854" cy="7486650"/>
        </p:xfrm>
        <a:graphic>
          <a:graphicData uri="http://schemas.openxmlformats.org/drawingml/2006/table">
            <a:tbl>
              <a:tblPr/>
              <a:tblGrid>
                <a:gridCol w="1711703"/>
                <a:gridCol w="2642724"/>
                <a:gridCol w="2344057"/>
                <a:gridCol w="3368370"/>
              </a:tblGrid>
              <a:tr h="959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 Bold"/>
                        </a:rPr>
                        <a:t>ITERATION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 Bold"/>
                        </a:rPr>
                        <a:t>FUNCTIONAL REQ.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 Bold"/>
                        </a:rPr>
                        <a:t>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 Bold"/>
                        </a:rPr>
                        <a:t>ESTIMATED HOURS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2464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User Registration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User Login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Project Creation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Project Editing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Task Assignment and Deadline Setting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UI Development,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Backend Integration,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Testing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15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10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15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15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88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Project Analytics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Deadline Notifications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Update Notifications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Learning Materials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UI Development,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Backend Integration,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Testing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20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21758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Roboto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User Profile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Team Roles and Permission Management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Project Search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UI Development,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Backend Integration,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Testing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15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20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25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9076373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11 / 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00947" y="2179358"/>
            <a:ext cx="5658353" cy="121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4"/>
              </a:lnSpc>
            </a:pPr>
            <a:r>
              <a:rPr lang="en-US" sz="7110">
                <a:solidFill>
                  <a:srgbClr val="000000"/>
                </a:solidFill>
                <a:latin typeface="Abril Fatface"/>
              </a:rPr>
              <a:t>TIMELINE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</a:t>
            </a:r>
            <a:r>
              <a:rPr lang="en-US" sz="1800">
                <a:solidFill>
                  <a:srgbClr val="000000"/>
                </a:solidFill>
                <a:latin typeface="Roboto"/>
              </a:rPr>
              <a:t>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05064"/>
            <a:ext cx="5485005" cy="528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TOOLS: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Version Control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IDE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Frontend Frameworks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Libraries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Package Managers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CI/CD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</a:rPr>
              <a:t>Containerization</a:t>
            </a:r>
          </a:p>
          <a:p>
            <a:pPr algn="l">
              <a:lnSpc>
                <a:spcPts val="44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088972" y="2912454"/>
            <a:ext cx="9170328" cy="4462093"/>
            <a:chOff x="0" y="0"/>
            <a:chExt cx="12227104" cy="59494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13483" r="0" b="13483"/>
            <a:stretch>
              <a:fillRect/>
            </a:stretch>
          </p:blipFill>
          <p:spPr>
            <a:xfrm flipH="false" flipV="false">
              <a:off x="0" y="0"/>
              <a:ext cx="12227104" cy="594945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7074408" y="3369945"/>
            <a:ext cx="10934383" cy="33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Configuration Management Plan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11 / 16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5686" y="3101359"/>
            <a:ext cx="4093607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CCG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47603" y="3101359"/>
            <a:ext cx="3127487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GBS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3195" y="4068464"/>
            <a:ext cx="4498589" cy="231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3164">
                <a:solidFill>
                  <a:srgbClr val="000000"/>
                </a:solidFill>
                <a:latin typeface="Roboto"/>
              </a:rPr>
              <a:t>Branching</a:t>
            </a:r>
          </a:p>
          <a:p>
            <a:pPr algn="ctr">
              <a:lnSpc>
                <a:spcPts val="6328"/>
              </a:lnSpc>
            </a:pPr>
            <a:r>
              <a:rPr lang="en-US" sz="3164">
                <a:solidFill>
                  <a:srgbClr val="000000"/>
                </a:solidFill>
                <a:latin typeface="Roboto"/>
              </a:rPr>
              <a:t>Pull Requests</a:t>
            </a:r>
          </a:p>
          <a:p>
            <a:pPr algn="ctr">
              <a:lnSpc>
                <a:spcPts val="6328"/>
              </a:lnSpc>
            </a:pPr>
            <a:r>
              <a:rPr lang="en-US" sz="3164">
                <a:solidFill>
                  <a:srgbClr val="000000"/>
                </a:solidFill>
                <a:latin typeface="Roboto"/>
              </a:rPr>
              <a:t>Commits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6337" y="4268265"/>
            <a:ext cx="4259172" cy="195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2668">
                <a:solidFill>
                  <a:srgbClr val="000000"/>
                </a:solidFill>
                <a:latin typeface="Roboto"/>
              </a:rPr>
              <a:t>Environment Coordination</a:t>
            </a:r>
          </a:p>
          <a:p>
            <a:pPr algn="ctr">
              <a:lnSpc>
                <a:spcPts val="5336"/>
              </a:lnSpc>
            </a:pPr>
            <a:r>
              <a:rPr lang="en-US" sz="2668">
                <a:solidFill>
                  <a:srgbClr val="000000"/>
                </a:solidFill>
                <a:latin typeface="Roboto"/>
              </a:rPr>
              <a:t>Auomated Deployment</a:t>
            </a:r>
          </a:p>
          <a:p>
            <a:pPr algn="ctr">
              <a:lnSpc>
                <a:spcPts val="5336"/>
              </a:lnSpc>
            </a:pPr>
            <a:r>
              <a:rPr lang="en-US" sz="2668">
                <a:solidFill>
                  <a:srgbClr val="000000"/>
                </a:solidFill>
                <a:latin typeface="Roboto"/>
              </a:rPr>
              <a:t>Version Control &amp; Rollack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412" y="2197081"/>
            <a:ext cx="5963424" cy="48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3"/>
              </a:lnSpc>
            </a:pPr>
            <a:r>
              <a:rPr lang="en-US" sz="6873">
                <a:solidFill>
                  <a:srgbClr val="000000"/>
                </a:solidFill>
                <a:latin typeface="Abril Fatface"/>
              </a:rPr>
              <a:t>Code Commit Guideline &amp; Git Branching Strategy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rot="5400000">
            <a:off x="10782497" y="5129212"/>
            <a:ext cx="385568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12 / 16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16413" y="252292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5320678" y="3619912"/>
            <a:ext cx="3823322" cy="3551760"/>
            <a:chOff x="0" y="0"/>
            <a:chExt cx="5097762" cy="473568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4073" t="0" r="14073" b="0"/>
            <a:stretch>
              <a:fillRect/>
            </a:stretch>
          </p:blipFill>
          <p:spPr>
            <a:xfrm flipH="false" flipV="false">
              <a:off x="0" y="0"/>
              <a:ext cx="5097762" cy="473568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04752" y="3619912"/>
            <a:ext cx="3823322" cy="3551760"/>
            <a:chOff x="0" y="0"/>
            <a:chExt cx="5097762" cy="47356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4140" t="0" r="14140" b="0"/>
            <a:stretch>
              <a:fillRect/>
            </a:stretch>
          </p:blipFill>
          <p:spPr>
            <a:xfrm flipH="false" flipV="false">
              <a:off x="0" y="0"/>
              <a:ext cx="5097762" cy="47356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75937" y="1360742"/>
            <a:ext cx="107245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Quality Assurance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9 /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29096" y="2955227"/>
            <a:ext cx="5873795" cy="565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7425" indent="-293713" lvl="1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Metrics</a:t>
            </a:r>
          </a:p>
          <a:p>
            <a:pPr algn="just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Defect Rate </a:t>
            </a:r>
          </a:p>
          <a:p>
            <a:pPr algn="l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Test Coverate</a:t>
            </a:r>
          </a:p>
          <a:p>
            <a:pPr algn="just" marL="587425" indent="-293713" lvl="1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Coding Standard</a:t>
            </a:r>
          </a:p>
          <a:p>
            <a:pPr algn="just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Industry Standard</a:t>
            </a:r>
          </a:p>
          <a:p>
            <a:pPr algn="just" marL="587425" indent="-293713" lvl="1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Review Process</a:t>
            </a:r>
          </a:p>
          <a:p>
            <a:pPr algn="just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PR</a:t>
            </a:r>
          </a:p>
          <a:p>
            <a:pPr algn="just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Peer Review</a:t>
            </a:r>
          </a:p>
          <a:p>
            <a:pPr algn="just" marL="587425" indent="-293713" lvl="1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Testing</a:t>
            </a:r>
          </a:p>
          <a:p>
            <a:pPr algn="just" marL="1045313" indent="-348438" lvl="2">
              <a:lnSpc>
                <a:spcPts val="3389"/>
              </a:lnSpc>
              <a:buFont typeface="Arial"/>
              <a:buChar char="⚬"/>
            </a:pPr>
            <a:r>
              <a:rPr lang="en-US" sz="2420">
                <a:solidFill>
                  <a:srgbClr val="000000"/>
                </a:solidFill>
                <a:latin typeface="Trocchi"/>
              </a:rPr>
              <a:t>Unit Testing</a:t>
            </a:r>
          </a:p>
          <a:p>
            <a:pPr algn="just" marL="587425" indent="-293713" lvl="1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Defect Management</a:t>
            </a:r>
          </a:p>
          <a:p>
            <a:pPr algn="just" marL="1174850" indent="-391617" lvl="2">
              <a:lnSpc>
                <a:spcPts val="3809"/>
              </a:lnSpc>
              <a:buFont typeface="Arial"/>
              <a:buChar char="⚬"/>
            </a:pPr>
            <a:r>
              <a:rPr lang="en-US" sz="2720">
                <a:solidFill>
                  <a:srgbClr val="000000"/>
                </a:solidFill>
                <a:latin typeface="Trocchi"/>
              </a:rPr>
              <a:t>Pivitol Tracker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3566240" y="3926475"/>
            <a:ext cx="11155519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9"/>
              </a:lnSpc>
            </a:pPr>
            <a:r>
              <a:rPr lang="en-US" sz="13999">
                <a:solidFill>
                  <a:srgbClr val="000000"/>
                </a:solidFill>
                <a:latin typeface="Abril Fatface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51074" y="8542020"/>
            <a:ext cx="338585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bril Fatface"/>
              </a:rPr>
              <a:t>Iteration 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WELCOME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19860"/>
            <a:ext cx="679445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Content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868605" y="4846132"/>
            <a:ext cx="3127487" cy="643670"/>
            <a:chOff x="0" y="0"/>
            <a:chExt cx="5315677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68605" y="3336498"/>
            <a:ext cx="3127487" cy="643670"/>
            <a:chOff x="0" y="0"/>
            <a:chExt cx="5315677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68605" y="6306832"/>
            <a:ext cx="3127487" cy="643670"/>
            <a:chOff x="0" y="0"/>
            <a:chExt cx="5315677" cy="1106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11958" y="4846132"/>
            <a:ext cx="3127487" cy="643670"/>
            <a:chOff x="0" y="0"/>
            <a:chExt cx="5315677" cy="1106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11958" y="3336498"/>
            <a:ext cx="3127487" cy="643670"/>
            <a:chOff x="0" y="0"/>
            <a:chExt cx="5315677" cy="1106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11958" y="6306832"/>
            <a:ext cx="3127487" cy="643670"/>
            <a:chOff x="0" y="0"/>
            <a:chExt cx="5315677" cy="11061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605397" y="4927937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MANAGEMENT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05397" y="3418303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RELATED 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05397" y="6388637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REFERENCES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48750" y="4927937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REQUIREMENTS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48750" y="3418303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48750" y="6388637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QUALITY ASSURANCE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242785"/>
            <a:ext cx="5485005" cy="106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"/>
              </a:rPr>
              <a:t>Information regarding how we are going to proceed forward with our project</a:t>
            </a:r>
          </a:p>
        </p:txBody>
      </p:sp>
      <p:sp>
        <p:nvSpPr>
          <p:cNvPr name="AutoShape 29" id="2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2 / 16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6948" y="-201465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7776" y="7626931"/>
            <a:ext cx="4419727" cy="643670"/>
            <a:chOff x="0" y="0"/>
            <a:chExt cx="7512051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13321" cy="1107440"/>
            </a:xfrm>
            <a:custGeom>
              <a:avLst/>
              <a:gdLst/>
              <a:ahLst/>
              <a:cxnLst/>
              <a:rect r="r" b="b" t="t" l="l"/>
              <a:pathLst>
                <a:path h="1107440" w="7513321">
                  <a:moveTo>
                    <a:pt x="6959602" y="45720"/>
                  </a:moveTo>
                  <a:cubicBezTo>
                    <a:pt x="7239002" y="45720"/>
                    <a:pt x="7466331" y="273050"/>
                    <a:pt x="7466331" y="552450"/>
                  </a:cubicBezTo>
                  <a:cubicBezTo>
                    <a:pt x="7466331" y="831850"/>
                    <a:pt x="7239002" y="1059180"/>
                    <a:pt x="695960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959602" y="45720"/>
                  </a:lnTo>
                  <a:moveTo>
                    <a:pt x="695960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959602" y="1107440"/>
                  </a:lnTo>
                  <a:cubicBezTo>
                    <a:pt x="7265671" y="1107440"/>
                    <a:pt x="7513321" y="859790"/>
                    <a:pt x="7513321" y="553720"/>
                  </a:cubicBezTo>
                  <a:cubicBezTo>
                    <a:pt x="7512052" y="247650"/>
                    <a:pt x="7264402" y="0"/>
                    <a:pt x="695960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07685" y="1332515"/>
            <a:ext cx="989498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MEET THE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4389" y="7712546"/>
            <a:ext cx="4266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DESIGN &amp; IMPLEMENTATION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3 / 16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86494" y="4942035"/>
            <a:ext cx="3672222" cy="643670"/>
            <a:chOff x="0" y="0"/>
            <a:chExt cx="6241544" cy="1106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42814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42814">
                  <a:moveTo>
                    <a:pt x="5689094" y="45720"/>
                  </a:moveTo>
                  <a:cubicBezTo>
                    <a:pt x="5968494" y="45720"/>
                    <a:pt x="6195824" y="273050"/>
                    <a:pt x="6195824" y="552450"/>
                  </a:cubicBezTo>
                  <a:cubicBezTo>
                    <a:pt x="6195824" y="831850"/>
                    <a:pt x="5968494" y="1059180"/>
                    <a:pt x="5689094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89094" y="45720"/>
                  </a:lnTo>
                  <a:moveTo>
                    <a:pt x="568909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89094" y="1107440"/>
                  </a:lnTo>
                  <a:cubicBezTo>
                    <a:pt x="5995164" y="1107440"/>
                    <a:pt x="6242814" y="859790"/>
                    <a:pt x="6242814" y="553720"/>
                  </a:cubicBezTo>
                  <a:cubicBezTo>
                    <a:pt x="6241544" y="247650"/>
                    <a:pt x="5993894" y="0"/>
                    <a:pt x="568909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246917" y="5027650"/>
            <a:ext cx="395137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SECURITY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74692" y="4942035"/>
            <a:ext cx="3623994" cy="643670"/>
            <a:chOff x="0" y="0"/>
            <a:chExt cx="6159572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60843" cy="1107440"/>
            </a:xfrm>
            <a:custGeom>
              <a:avLst/>
              <a:gdLst/>
              <a:ahLst/>
              <a:cxnLst/>
              <a:rect r="r" b="b" t="t" l="l"/>
              <a:pathLst>
                <a:path h="1107440" w="6160843">
                  <a:moveTo>
                    <a:pt x="5607122" y="45720"/>
                  </a:moveTo>
                  <a:cubicBezTo>
                    <a:pt x="5886522" y="45720"/>
                    <a:pt x="6113852" y="273050"/>
                    <a:pt x="6113852" y="552450"/>
                  </a:cubicBezTo>
                  <a:cubicBezTo>
                    <a:pt x="6113852" y="831850"/>
                    <a:pt x="5886522" y="1059180"/>
                    <a:pt x="560712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07122" y="45720"/>
                  </a:lnTo>
                  <a:moveTo>
                    <a:pt x="560712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07122" y="1107440"/>
                  </a:lnTo>
                  <a:cubicBezTo>
                    <a:pt x="5913193" y="1107440"/>
                    <a:pt x="6160843" y="859790"/>
                    <a:pt x="6160843" y="553720"/>
                  </a:cubicBezTo>
                  <a:cubicBezTo>
                    <a:pt x="6159572" y="247650"/>
                    <a:pt x="5911922" y="0"/>
                    <a:pt x="560712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36948" y="5023840"/>
            <a:ext cx="389948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TEAM LEADER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82735" y="4942035"/>
            <a:ext cx="3270945" cy="643670"/>
            <a:chOff x="0" y="0"/>
            <a:chExt cx="5559508" cy="1106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077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560778">
                  <a:moveTo>
                    <a:pt x="5007058" y="45720"/>
                  </a:moveTo>
                  <a:cubicBezTo>
                    <a:pt x="5286458" y="45720"/>
                    <a:pt x="5513788" y="273050"/>
                    <a:pt x="5513788" y="552450"/>
                  </a:cubicBezTo>
                  <a:cubicBezTo>
                    <a:pt x="5513788" y="831850"/>
                    <a:pt x="5286458" y="1059180"/>
                    <a:pt x="500705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007058" y="45720"/>
                  </a:lnTo>
                  <a:moveTo>
                    <a:pt x="500705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007058" y="1107440"/>
                  </a:lnTo>
                  <a:cubicBezTo>
                    <a:pt x="5313128" y="1107440"/>
                    <a:pt x="5560778" y="859790"/>
                    <a:pt x="5560778" y="553720"/>
                  </a:cubicBezTo>
                  <a:cubicBezTo>
                    <a:pt x="5559508" y="247650"/>
                    <a:pt x="5311858" y="0"/>
                    <a:pt x="500705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773725" y="5023840"/>
            <a:ext cx="3519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CONFIGURATION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32269" y="7630741"/>
            <a:ext cx="3596150" cy="643670"/>
            <a:chOff x="0" y="0"/>
            <a:chExt cx="6112247" cy="1106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13517" cy="1107440"/>
            </a:xfrm>
            <a:custGeom>
              <a:avLst/>
              <a:gdLst/>
              <a:ahLst/>
              <a:cxnLst/>
              <a:rect r="r" b="b" t="t" l="l"/>
              <a:pathLst>
                <a:path h="1107440" w="6113517">
                  <a:moveTo>
                    <a:pt x="5559797" y="45720"/>
                  </a:moveTo>
                  <a:cubicBezTo>
                    <a:pt x="5839197" y="45720"/>
                    <a:pt x="6066527" y="273050"/>
                    <a:pt x="6066527" y="552450"/>
                  </a:cubicBezTo>
                  <a:cubicBezTo>
                    <a:pt x="6066527" y="831850"/>
                    <a:pt x="5839197" y="1059180"/>
                    <a:pt x="555979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559797" y="45720"/>
                  </a:lnTo>
                  <a:moveTo>
                    <a:pt x="555979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559797" y="1107440"/>
                  </a:lnTo>
                  <a:cubicBezTo>
                    <a:pt x="5865867" y="1107440"/>
                    <a:pt x="6113517" y="859790"/>
                    <a:pt x="6113517" y="553720"/>
                  </a:cubicBezTo>
                  <a:cubicBezTo>
                    <a:pt x="6112247" y="247650"/>
                    <a:pt x="5864597" y="0"/>
                    <a:pt x="55597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432269" y="7712546"/>
            <a:ext cx="37328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QA &amp; REQUIREMENT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81482" y="3566084"/>
            <a:ext cx="3301574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BRENNA MAHN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71818" y="3566084"/>
            <a:ext cx="3301574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NATANIM EIBRAHIM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82735" y="3566084"/>
            <a:ext cx="3301574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PINWEN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MU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86689" y="6260805"/>
            <a:ext cx="3301574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FEHMI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BALTACI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86852" y="6260805"/>
            <a:ext cx="3301574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SAVIEN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Trocchi"/>
              </a:rPr>
              <a:t>LOVE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58355"/>
            <a:ext cx="7244701" cy="5370290"/>
            <a:chOff x="0" y="0"/>
            <a:chExt cx="9659602" cy="71603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4807" t="0" r="4807" b="0"/>
            <a:stretch>
              <a:fillRect/>
            </a:stretch>
          </p:blipFill>
          <p:spPr>
            <a:xfrm flipH="false" flipV="false">
              <a:off x="0" y="0"/>
              <a:ext cx="9659602" cy="7160387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FANTASTIC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9174" y="3118031"/>
            <a:ext cx="765012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09174" y="5354139"/>
            <a:ext cx="7171658" cy="326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</a:rPr>
              <a:t>Develop a user-friendly and engaging online learning platform to support project-based learningWe aim to provide a better engagement experience for our target users, ensuring seamless interaction with the backend systems</a:t>
            </a:r>
          </a:p>
          <a:p>
            <a:pPr algn="l">
              <a:lnSpc>
                <a:spcPts val="44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4 / 16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467282"/>
            <a:ext cx="413790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TARGET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03257"/>
            <a:ext cx="394355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MOTIVATE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84395" y="4403257"/>
            <a:ext cx="377490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4605" y="4403257"/>
            <a:ext cx="3573440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PURPOSE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747603" y="5618461"/>
            <a:ext cx="3127487" cy="643670"/>
            <a:chOff x="0" y="0"/>
            <a:chExt cx="5315677" cy="1106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324141" y="5618461"/>
            <a:ext cx="3653903" cy="643670"/>
            <a:chOff x="0" y="0"/>
            <a:chExt cx="6210408" cy="11061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1678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11678">
                  <a:moveTo>
                    <a:pt x="5657958" y="45720"/>
                  </a:moveTo>
                  <a:cubicBezTo>
                    <a:pt x="5937358" y="45720"/>
                    <a:pt x="6164688" y="273050"/>
                    <a:pt x="6164688" y="552450"/>
                  </a:cubicBezTo>
                  <a:cubicBezTo>
                    <a:pt x="6164688" y="831850"/>
                    <a:pt x="5937358" y="1059180"/>
                    <a:pt x="565795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57958" y="45720"/>
                  </a:lnTo>
                  <a:moveTo>
                    <a:pt x="565795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57958" y="1107440"/>
                  </a:lnTo>
                  <a:cubicBezTo>
                    <a:pt x="5964028" y="1107440"/>
                    <a:pt x="6211678" y="859790"/>
                    <a:pt x="6211678" y="553720"/>
                  </a:cubicBezTo>
                  <a:cubicBezTo>
                    <a:pt x="6210408" y="247650"/>
                    <a:pt x="5962758" y="0"/>
                    <a:pt x="565795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49211" y="5618461"/>
            <a:ext cx="3127487" cy="643670"/>
            <a:chOff x="0" y="0"/>
            <a:chExt cx="5315677" cy="1106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1908" y="5644122"/>
            <a:ext cx="3127487" cy="643670"/>
            <a:chOff x="0" y="0"/>
            <a:chExt cx="5315677" cy="110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484395" y="5688836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USER-FRIENDLY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24141" y="5704076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HUB FOR EDUCATORS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003" y="5696456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USERS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725927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BRIDGE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5 / 16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618998"/>
            <a:ext cx="10726036" cy="3420988"/>
            <a:chOff x="0" y="0"/>
            <a:chExt cx="14301381" cy="456131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26064" r="0" b="26064"/>
            <a:stretch>
              <a:fillRect/>
            </a:stretch>
          </p:blipFill>
          <p:spPr>
            <a:xfrm flipH="false" flipV="false">
              <a:off x="0" y="0"/>
              <a:ext cx="14301381" cy="4561317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</a:rPr>
              <a:t>TECHNOLOGY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74258"/>
            <a:ext cx="687523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Technology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4144" y="1463026"/>
            <a:ext cx="3955156" cy="864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REACT.JS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SASS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Material UI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Pivitol Tracter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Docker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VSCode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GIT</a:t>
            </a:r>
          </a:p>
          <a:p>
            <a:pPr algn="r">
              <a:lnSpc>
                <a:spcPts val="8664"/>
              </a:lnSpc>
            </a:pPr>
            <a:r>
              <a:rPr lang="en-US" sz="4332">
                <a:solidFill>
                  <a:srgbClr val="000000"/>
                </a:solidFill>
                <a:latin typeface="Roboto"/>
              </a:rPr>
              <a:t>Formit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6 / 16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68378" y="2715393"/>
            <a:ext cx="10387429" cy="4856215"/>
          </a:xfrm>
          <a:custGeom>
            <a:avLst/>
            <a:gdLst/>
            <a:ahLst/>
            <a:cxnLst/>
            <a:rect r="r" b="b" t="t" l="l"/>
            <a:pathLst>
              <a:path h="4856215" w="10387429">
                <a:moveTo>
                  <a:pt x="0" y="0"/>
                </a:moveTo>
                <a:lnTo>
                  <a:pt x="10387429" y="0"/>
                </a:lnTo>
                <a:lnTo>
                  <a:pt x="10387429" y="4856214"/>
                </a:lnTo>
                <a:lnTo>
                  <a:pt x="0" y="485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" r="0" b="-3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3404" y="3369945"/>
            <a:ext cx="4491637" cy="33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</a:rPr>
              <a:t>Related Work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-25706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58355"/>
            <a:ext cx="4254294" cy="5370290"/>
            <a:chOff x="0" y="0"/>
            <a:chExt cx="5672392" cy="71603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23610" t="0" r="23610" b="0"/>
            <a:stretch>
              <a:fillRect/>
            </a:stretch>
          </p:blipFill>
          <p:spPr>
            <a:xfrm flipH="false" flipV="false">
              <a:off x="0" y="0"/>
              <a:ext cx="5672392" cy="716038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746400" y="2458355"/>
            <a:ext cx="4254294" cy="5370290"/>
            <a:chOff x="0" y="0"/>
            <a:chExt cx="5672392" cy="716038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23610" t="0" r="23610" b="0"/>
            <a:stretch>
              <a:fillRect/>
            </a:stretch>
          </p:blipFill>
          <p:spPr>
            <a:xfrm flipH="false" flipV="false">
              <a:off x="0" y="0"/>
              <a:ext cx="5672392" cy="7160387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2541600" y="8875395"/>
            <a:ext cx="471770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19 AUGUST, 2021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7420" y="2315480"/>
            <a:ext cx="6465950" cy="268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8"/>
              </a:lnSpc>
            </a:pPr>
            <a:r>
              <a:rPr lang="en-US" sz="7712">
                <a:solidFill>
                  <a:srgbClr val="000000"/>
                </a:solidFill>
                <a:latin typeface="Abril Fatface"/>
              </a:rPr>
              <a:t>Requirements</a:t>
            </a:r>
          </a:p>
          <a:p>
            <a:pPr algn="l">
              <a:lnSpc>
                <a:spcPts val="107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7 / 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2951" y="3896548"/>
            <a:ext cx="4565526" cy="298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9730" indent="-369865" lvl="1">
              <a:lnSpc>
                <a:spcPts val="4796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Roboto"/>
              </a:rPr>
              <a:t>Functional Features</a:t>
            </a:r>
          </a:p>
          <a:p>
            <a:pPr algn="ctr" marL="1479460" indent="-493153" lvl="2">
              <a:lnSpc>
                <a:spcPts val="4796"/>
              </a:lnSpc>
              <a:buFont typeface="Arial"/>
              <a:buChar char="⚬"/>
            </a:pPr>
            <a:r>
              <a:rPr lang="en-US" sz="3426">
                <a:solidFill>
                  <a:srgbClr val="000000"/>
                </a:solidFill>
                <a:latin typeface="Roboto"/>
              </a:rPr>
              <a:t>Essential </a:t>
            </a:r>
          </a:p>
          <a:p>
            <a:pPr algn="ctr" marL="1479460" indent="-493153" lvl="2">
              <a:lnSpc>
                <a:spcPts val="4796"/>
              </a:lnSpc>
              <a:buFont typeface="Arial"/>
              <a:buChar char="⚬"/>
            </a:pPr>
            <a:r>
              <a:rPr lang="en-US" sz="3426">
                <a:solidFill>
                  <a:srgbClr val="000000"/>
                </a:solidFill>
                <a:latin typeface="Roboto"/>
              </a:rPr>
              <a:t>Desirable </a:t>
            </a:r>
          </a:p>
          <a:p>
            <a:pPr algn="ctr" marL="1479460" indent="-493153" lvl="2">
              <a:lnSpc>
                <a:spcPts val="4796"/>
              </a:lnSpc>
              <a:buFont typeface="Arial"/>
              <a:buChar char="⚬"/>
            </a:pPr>
            <a:r>
              <a:rPr lang="en-US" sz="3426">
                <a:solidFill>
                  <a:srgbClr val="000000"/>
                </a:solidFill>
                <a:latin typeface="Roboto"/>
              </a:rPr>
              <a:t>Optional </a:t>
            </a:r>
          </a:p>
          <a:p>
            <a:pPr algn="ctr" marL="739730" indent="-369865" lvl="1">
              <a:lnSpc>
                <a:spcPts val="4796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Roboto"/>
              </a:rPr>
              <a:t>Nonfunctional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</a:rPr>
              <a:t>14 MAY,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46400" y="933450"/>
            <a:ext cx="6795199" cy="86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9"/>
              </a:lnSpc>
            </a:pPr>
            <a:r>
              <a:rPr lang="en-US" sz="5063">
                <a:solidFill>
                  <a:srgbClr val="000000"/>
                </a:solidFill>
                <a:latin typeface="Abril Fatface"/>
              </a:rPr>
              <a:t>MANAGEMENT PLAN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94726" y="2013508"/>
            <a:ext cx="9420250" cy="690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Complete App Proposed Essential Features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Maintain High Quality Thoughout Development Process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Ensure the Software if Free of Known Bugs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Adhere to Security Best Practices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Deploy Successfully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Ensure Scalability &amp; Performance</a:t>
            </a:r>
          </a:p>
          <a:p>
            <a:pPr algn="l" marL="765777" indent="-382889" lvl="1">
              <a:lnSpc>
                <a:spcPts val="6100"/>
              </a:lnSpc>
              <a:buAutoNum type="arabicPeriod" startAt="1"/>
            </a:pPr>
            <a:r>
              <a:rPr lang="en-US" sz="3546">
                <a:solidFill>
                  <a:srgbClr val="000000"/>
                </a:solidFill>
                <a:latin typeface="Roboto"/>
              </a:rPr>
              <a:t>Foster User Engagement &amp; Satisfaction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DAGFPViHaG4</dc:identifier>
  <dcterms:modified xsi:type="dcterms:W3CDTF">2011-08-01T06:04:30Z</dcterms:modified>
  <cp:revision>1</cp:revision>
  <dc:title>Gradient Minimal Portfolio Proposal Presentation</dc:title>
</cp:coreProperties>
</file>